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5" r:id="rId10"/>
    <p:sldId id="266" r:id="rId11"/>
    <p:sldId id="269" r:id="rId12"/>
    <p:sldId id="270" r:id="rId13"/>
    <p:sldId id="262" r:id="rId14"/>
    <p:sldId id="268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67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916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408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80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6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51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68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56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760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631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70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0A60-BF37-4F6B-A081-BC2C8D978FA0}" type="datetimeFigureOut">
              <a:rPr lang="el-GR" smtClean="0"/>
              <a:t>29/5/2017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DB93-8B9C-4924-ABFD-478BA2C3ED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6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belprize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03" y="439783"/>
            <a:ext cx="9144000" cy="1184419"/>
          </a:xfrm>
        </p:spPr>
        <p:txBody>
          <a:bodyPr/>
          <a:lstStyle/>
          <a:p>
            <a:r>
              <a:rPr lang="en-US" dirty="0" err="1" smtClean="0"/>
              <a:t>Cryptands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636" y="5489620"/>
            <a:ext cx="9144000" cy="1368380"/>
          </a:xfrm>
        </p:spPr>
        <p:txBody>
          <a:bodyPr/>
          <a:lstStyle/>
          <a:p>
            <a:r>
              <a:rPr lang="el-GR" dirty="0" smtClean="0"/>
              <a:t>ΥΠΕΡΟΡΙΑΚΗ ΧΗΜΕΙΑ</a:t>
            </a:r>
          </a:p>
          <a:p>
            <a:r>
              <a:rPr lang="el-GR" dirty="0" smtClean="0"/>
              <a:t>ΝΙΚΟΣ ΦΡΑΓΚΟΥΛΗΣ, Α.Μ. </a:t>
            </a:r>
            <a:r>
              <a:rPr lang="el-GR" dirty="0" smtClean="0"/>
              <a:t>944</a:t>
            </a:r>
            <a:endParaRPr lang="en-US" dirty="0" smtClean="0"/>
          </a:p>
          <a:p>
            <a:r>
              <a:rPr lang="el-GR" dirty="0" smtClean="0"/>
              <a:t>ΤΜΗΜΑ ΧΗΜΕΙΑΣ ΠΑΝΕΙΣΤΗΜΙΟ ΚΡΗΤΗΣ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2" y="2205560"/>
            <a:ext cx="3697261" cy="31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ΕΦΑΡΜΟΓΕΣ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u="sng" dirty="0" smtClean="0"/>
              <a:t>Σε επιλεκτικά ηλεκτρόδια ανίχνευσης </a:t>
            </a:r>
            <a:r>
              <a:rPr lang="en-US" u="sng" dirty="0" smtClean="0"/>
              <a:t>Pb</a:t>
            </a:r>
            <a:r>
              <a:rPr lang="en-US" u="sng" baseline="30000" dirty="0" smtClean="0"/>
              <a:t>2+</a:t>
            </a:r>
            <a:r>
              <a:rPr lang="en-US" u="sng" dirty="0" smtClean="0"/>
              <a:t> </a:t>
            </a:r>
            <a:endParaRPr lang="el-GR" u="sng" dirty="0" smtClean="0"/>
          </a:p>
          <a:p>
            <a:pPr marL="0" indent="0" algn="ctr">
              <a:buNone/>
            </a:pPr>
            <a:endParaRPr lang="en-US" u="sng" dirty="0" smtClean="0"/>
          </a:p>
          <a:p>
            <a:r>
              <a:rPr lang="el-GR" dirty="0" smtClean="0"/>
              <a:t>Χαμηλό όριο ανίχνευσης </a:t>
            </a:r>
          </a:p>
          <a:p>
            <a:endParaRPr lang="el-GR" dirty="0"/>
          </a:p>
          <a:p>
            <a:r>
              <a:rPr lang="el-GR" dirty="0" smtClean="0"/>
              <a:t>Μεγάλη εκλεκτικότητα στα ιόντα </a:t>
            </a:r>
            <a:r>
              <a:rPr lang="en-US" dirty="0" smtClean="0"/>
              <a:t>Pb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  <a:r>
              <a:rPr lang="el-GR" dirty="0" smtClean="0"/>
              <a:t>λόγω του μεγέθους τους</a:t>
            </a:r>
            <a:endParaRPr lang="en-US" dirty="0" smtClean="0"/>
          </a:p>
          <a:p>
            <a:endParaRPr lang="en-US" dirty="0"/>
          </a:p>
          <a:p>
            <a:r>
              <a:rPr lang="el-GR" dirty="0" err="1" smtClean="0"/>
              <a:t>Στοιχειομετρική</a:t>
            </a:r>
            <a:r>
              <a:rPr lang="el-GR" dirty="0" smtClean="0"/>
              <a:t> ακρίβεια κατά την </a:t>
            </a:r>
            <a:r>
              <a:rPr lang="el-GR" dirty="0" err="1" smtClean="0"/>
              <a:t>ποτενσιομετρική</a:t>
            </a:r>
            <a:r>
              <a:rPr lang="el-GR" dirty="0" smtClean="0"/>
              <a:t> τιτλοδότηση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781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6690"/>
          </a:xfrm>
        </p:spPr>
        <p:txBody>
          <a:bodyPr/>
          <a:lstStyle/>
          <a:p>
            <a:pPr marL="0" indent="0" algn="ctr">
              <a:buNone/>
            </a:pPr>
            <a:r>
              <a:rPr lang="el-GR" u="sng" dirty="0" smtClean="0"/>
              <a:t>Σε καταλύτες </a:t>
            </a:r>
            <a:r>
              <a:rPr lang="en-US" u="sng" dirty="0" err="1" smtClean="0"/>
              <a:t>Pd</a:t>
            </a:r>
            <a:r>
              <a:rPr lang="en-US" u="sng" dirty="0" smtClean="0"/>
              <a:t> (II)</a:t>
            </a:r>
          </a:p>
          <a:p>
            <a:r>
              <a:rPr lang="el-GR" dirty="0" smtClean="0"/>
              <a:t>Κατάλυση σε θερμοκρασία δωματίου </a:t>
            </a:r>
          </a:p>
          <a:p>
            <a:endParaRPr lang="el-GR" dirty="0"/>
          </a:p>
          <a:p>
            <a:r>
              <a:rPr lang="el-GR" dirty="0" smtClean="0"/>
              <a:t>Πολύ υψηλά ποσοστά απόδοσης</a:t>
            </a:r>
          </a:p>
          <a:p>
            <a:endParaRPr lang="el-GR" dirty="0"/>
          </a:p>
          <a:p>
            <a:r>
              <a:rPr lang="el-GR" dirty="0" smtClean="0"/>
              <a:t>Το διάλυμα της αντίδρασης με τον καταλύτη παρέμεινε κίτρινο για διάστημα 30 ημερών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76" y="5262830"/>
            <a:ext cx="4456292" cy="14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u="sng" dirty="0" smtClean="0"/>
              <a:t>Σε στήλη </a:t>
            </a:r>
            <a:r>
              <a:rPr lang="el-GR" u="sng" dirty="0" err="1" smtClean="0"/>
              <a:t>ιοντοανταλλαγής</a:t>
            </a:r>
            <a:r>
              <a:rPr lang="el-GR" u="sng" dirty="0" smtClean="0"/>
              <a:t> στην </a:t>
            </a:r>
            <a:r>
              <a:rPr lang="en-US" u="sng" dirty="0" smtClean="0"/>
              <a:t>HPLC</a:t>
            </a:r>
          </a:p>
          <a:p>
            <a:r>
              <a:rPr lang="en-US" dirty="0" err="1" smtClean="0"/>
              <a:t>IonPac</a:t>
            </a:r>
            <a:r>
              <a:rPr lang="en-US" dirty="0" smtClean="0"/>
              <a:t> </a:t>
            </a:r>
            <a:r>
              <a:rPr lang="en-US" dirty="0" err="1" smtClean="0"/>
              <a:t>Cryptand</a:t>
            </a:r>
            <a:r>
              <a:rPr lang="en-US" dirty="0" smtClean="0"/>
              <a:t> A1, </a:t>
            </a:r>
            <a:r>
              <a:rPr lang="el-GR" dirty="0" smtClean="0"/>
              <a:t>με 2,2,2 </a:t>
            </a:r>
            <a:r>
              <a:rPr lang="en-US" dirty="0" err="1" smtClean="0"/>
              <a:t>cryptand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Ανίχνευση </a:t>
            </a:r>
            <a:r>
              <a:rPr lang="en-US" dirty="0" err="1" smtClean="0"/>
              <a:t>haloacetic</a:t>
            </a:r>
            <a:r>
              <a:rPr lang="en-US" dirty="0" smtClean="0"/>
              <a:t> acids (HAAs) </a:t>
            </a:r>
            <a:r>
              <a:rPr lang="el-GR" dirty="0" smtClean="0"/>
              <a:t>στο πόσιμο νερό</a:t>
            </a:r>
          </a:p>
          <a:p>
            <a:endParaRPr lang="el-GR" dirty="0"/>
          </a:p>
          <a:p>
            <a:r>
              <a:rPr lang="el-GR" dirty="0" smtClean="0"/>
              <a:t>Η στήλη επιτρέπει την ρύθμιση του χρόνου </a:t>
            </a:r>
            <a:r>
              <a:rPr lang="el-GR" dirty="0" err="1" smtClean="0"/>
              <a:t>έκλουσης</a:t>
            </a:r>
            <a:r>
              <a:rPr lang="el-GR" dirty="0" smtClean="0"/>
              <a:t> της κινητής φάσης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42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1800" dirty="0" smtClean="0">
              <a:solidFill>
                <a:prstClr val="black"/>
              </a:solidFill>
            </a:endParaRPr>
          </a:p>
          <a:p>
            <a:pPr lvl="0"/>
            <a:r>
              <a:rPr lang="en-US" sz="1800" dirty="0" err="1" smtClean="0">
                <a:solidFill>
                  <a:prstClr val="black"/>
                </a:solidFill>
              </a:rPr>
              <a:t>Y.Han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err="1">
                <a:solidFill>
                  <a:prstClr val="black"/>
                </a:solidFill>
              </a:rPr>
              <a:t>Y.Jiang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err="1">
                <a:solidFill>
                  <a:prstClr val="black"/>
                </a:solidFill>
              </a:rPr>
              <a:t>Ch.Chen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err="1">
                <a:solidFill>
                  <a:prstClr val="black"/>
                </a:solidFill>
              </a:rPr>
              <a:t>Cryptand</a:t>
            </a:r>
            <a:r>
              <a:rPr lang="en-US" sz="1800" dirty="0">
                <a:solidFill>
                  <a:prstClr val="black"/>
                </a:solidFill>
              </a:rPr>
              <a:t>-based hosts for organic guests, </a:t>
            </a:r>
            <a:r>
              <a:rPr lang="en-US" sz="1800" i="1" dirty="0">
                <a:solidFill>
                  <a:prstClr val="black"/>
                </a:solidFill>
              </a:rPr>
              <a:t>Tetrahedron,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prstClr val="black"/>
                </a:solidFill>
              </a:rPr>
              <a:t>2015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smtClean="0">
                <a:solidFill>
                  <a:prstClr val="black"/>
                </a:solidFill>
              </a:rPr>
              <a:t>71,503-522</a:t>
            </a:r>
            <a:endParaRPr lang="el-GR" sz="1800" dirty="0" smtClean="0">
              <a:solidFill>
                <a:prstClr val="black"/>
              </a:solidFill>
            </a:endParaRPr>
          </a:p>
          <a:p>
            <a:r>
              <a:rPr lang="pt-BR" sz="1800" dirty="0"/>
              <a:t>M. K. Amini · M. Mazloum · A. A. </a:t>
            </a:r>
            <a:r>
              <a:rPr lang="pt-BR" sz="1800" dirty="0" smtClean="0"/>
              <a:t>Ensafi</a:t>
            </a:r>
            <a:r>
              <a:rPr lang="el-GR" sz="1800" dirty="0" smtClean="0"/>
              <a:t>,</a:t>
            </a:r>
            <a:r>
              <a:rPr lang="en-US" sz="1800" dirty="0" smtClean="0"/>
              <a:t>Lead </a:t>
            </a:r>
            <a:r>
              <a:rPr lang="en-US" sz="1800" dirty="0"/>
              <a:t>selective membrane </a:t>
            </a:r>
            <a:r>
              <a:rPr lang="en-US" sz="1800" dirty="0" smtClean="0"/>
              <a:t>electrode</a:t>
            </a:r>
            <a:r>
              <a:rPr lang="el-GR" sz="1800" dirty="0" smtClean="0"/>
              <a:t> </a:t>
            </a:r>
            <a:r>
              <a:rPr lang="en-US" sz="1800" dirty="0" smtClean="0"/>
              <a:t>using </a:t>
            </a:r>
            <a:r>
              <a:rPr lang="en-US" sz="1800" dirty="0" err="1"/>
              <a:t>cryptand</a:t>
            </a:r>
            <a:r>
              <a:rPr lang="en-US" sz="1800" dirty="0"/>
              <a:t>(222) neutral </a:t>
            </a:r>
            <a:r>
              <a:rPr lang="en-US" sz="1800" dirty="0" smtClean="0"/>
              <a:t>carrier</a:t>
            </a:r>
            <a:r>
              <a:rPr lang="el-GR" sz="1800" dirty="0" smtClean="0"/>
              <a:t>, </a:t>
            </a:r>
            <a:r>
              <a:rPr lang="it-IT" sz="1800" i="1" dirty="0"/>
              <a:t>Fresenius J Anal Chem </a:t>
            </a:r>
            <a:r>
              <a:rPr lang="el-GR" sz="1800" dirty="0"/>
              <a:t>(</a:t>
            </a:r>
            <a:r>
              <a:rPr lang="it-IT" sz="1800" b="1" dirty="0" smtClean="0"/>
              <a:t>1999</a:t>
            </a:r>
            <a:r>
              <a:rPr lang="it-IT" sz="1800" dirty="0"/>
              <a:t>) 364 :690–693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0"/>
            <a:r>
              <a:rPr lang="en-US" sz="1800" dirty="0" err="1" smtClean="0">
                <a:solidFill>
                  <a:prstClr val="black"/>
                </a:solidFill>
              </a:rPr>
              <a:t>S.O.Kang</a:t>
            </a:r>
            <a:r>
              <a:rPr lang="en-US" sz="1800" dirty="0">
                <a:solidFill>
                  <a:prstClr val="black"/>
                </a:solidFill>
              </a:rPr>
              <a:t>, J.M. </a:t>
            </a:r>
            <a:r>
              <a:rPr lang="en-US" sz="1800" dirty="0" err="1">
                <a:solidFill>
                  <a:prstClr val="black"/>
                </a:solidFill>
              </a:rPr>
              <a:t>Llinares</a:t>
            </a:r>
            <a:r>
              <a:rPr lang="en-US" sz="1800" dirty="0">
                <a:solidFill>
                  <a:prstClr val="black"/>
                </a:solidFill>
              </a:rPr>
              <a:t>, V.W. </a:t>
            </a:r>
            <a:r>
              <a:rPr lang="en-US" sz="1800" dirty="0" err="1">
                <a:solidFill>
                  <a:prstClr val="black"/>
                </a:solidFill>
              </a:rPr>
              <a:t>Dayc</a:t>
            </a:r>
            <a:r>
              <a:rPr lang="en-US" sz="1800" dirty="0">
                <a:solidFill>
                  <a:prstClr val="black"/>
                </a:solidFill>
              </a:rPr>
              <a:t> and </a:t>
            </a:r>
            <a:r>
              <a:rPr lang="en-US" sz="1800" dirty="0" err="1">
                <a:solidFill>
                  <a:prstClr val="black"/>
                </a:solidFill>
              </a:rPr>
              <a:t>K.Bowman</a:t>
            </a:r>
            <a:r>
              <a:rPr lang="en-US" sz="1800" dirty="0">
                <a:solidFill>
                  <a:prstClr val="black"/>
                </a:solidFill>
              </a:rPr>
              <a:t>-James, </a:t>
            </a:r>
            <a:r>
              <a:rPr lang="en-US" sz="1800" dirty="0" err="1">
                <a:solidFill>
                  <a:prstClr val="black"/>
                </a:solidFill>
              </a:rPr>
              <a:t>Cryptand</a:t>
            </a:r>
            <a:r>
              <a:rPr lang="en-US" sz="1800" dirty="0">
                <a:solidFill>
                  <a:prstClr val="black"/>
                </a:solidFill>
              </a:rPr>
              <a:t>-like anion receptors, </a:t>
            </a:r>
            <a:r>
              <a:rPr lang="en-US" sz="1800" i="1" dirty="0">
                <a:solidFill>
                  <a:prstClr val="black"/>
                </a:solidFill>
              </a:rPr>
              <a:t>Chem. Soc. Rev.,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prstClr val="black"/>
                </a:solidFill>
              </a:rPr>
              <a:t>2010</a:t>
            </a:r>
            <a:r>
              <a:rPr lang="en-US" sz="1800" dirty="0">
                <a:solidFill>
                  <a:prstClr val="black"/>
                </a:solidFill>
              </a:rPr>
              <a:t>, 39, </a:t>
            </a:r>
            <a:r>
              <a:rPr lang="en-US" sz="1800" dirty="0" smtClean="0">
                <a:solidFill>
                  <a:prstClr val="black"/>
                </a:solidFill>
              </a:rPr>
              <a:t>3980–4003</a:t>
            </a:r>
          </a:p>
          <a:p>
            <a:r>
              <a:rPr lang="en-US" sz="1800" dirty="0" smtClean="0"/>
              <a:t>Ming-Hui </a:t>
            </a:r>
            <a:r>
              <a:rPr lang="en-US" sz="1800" dirty="0"/>
              <a:t>Hsu, </a:t>
            </a:r>
            <a:r>
              <a:rPr lang="en-US" sz="1800" dirty="0" err="1"/>
              <a:t>Chien</a:t>
            </a:r>
            <a:r>
              <a:rPr lang="en-US" sz="1800" dirty="0"/>
              <a:t>-Ming Hsu, </a:t>
            </a:r>
            <a:r>
              <a:rPr lang="en-US" sz="1800" dirty="0" err="1"/>
              <a:t>Ju</a:t>
            </a:r>
            <a:r>
              <a:rPr lang="en-US" sz="1800" dirty="0"/>
              <a:t>-Chun Wang, Chia-</a:t>
            </a:r>
            <a:r>
              <a:rPr lang="en-US" sz="1800" dirty="0" err="1"/>
              <a:t>Hsing</a:t>
            </a:r>
            <a:r>
              <a:rPr lang="en-US" sz="1800" dirty="0"/>
              <a:t> </a:t>
            </a:r>
            <a:r>
              <a:rPr lang="en-US" sz="1800" dirty="0" smtClean="0"/>
              <a:t>Sun, </a:t>
            </a:r>
            <a:r>
              <a:rPr lang="en-US" sz="1800" dirty="0"/>
              <a:t>Air-stable </a:t>
            </a:r>
            <a:r>
              <a:rPr lang="en-US" sz="1800" dirty="0" err="1"/>
              <a:t>Pd</a:t>
            </a:r>
            <a:r>
              <a:rPr lang="en-US" sz="1800" dirty="0"/>
              <a:t>(II) catalysts with cryptand-22 ligand for </a:t>
            </a:r>
            <a:r>
              <a:rPr lang="en-US" sz="1800" dirty="0" smtClean="0"/>
              <a:t>convenient and </a:t>
            </a:r>
            <a:r>
              <a:rPr lang="en-US" sz="1800" dirty="0"/>
              <a:t>efficient Suzuki cross-coupling </a:t>
            </a:r>
            <a:r>
              <a:rPr lang="en-US" sz="1800" dirty="0" smtClean="0"/>
              <a:t>reactions, </a:t>
            </a:r>
            <a:r>
              <a:rPr lang="en-US" sz="1800" i="1" dirty="0"/>
              <a:t>Tetrahedron 64 (</a:t>
            </a:r>
            <a:r>
              <a:rPr lang="en-US" sz="1800" b="1" dirty="0"/>
              <a:t>2008</a:t>
            </a:r>
            <a:r>
              <a:rPr lang="en-US" sz="1800" i="1" dirty="0"/>
              <a:t>) </a:t>
            </a:r>
            <a:r>
              <a:rPr lang="en-US" sz="1800" i="1" dirty="0" smtClean="0"/>
              <a:t>4268-4274</a:t>
            </a:r>
            <a:endParaRPr lang="el-GR" sz="1800" i="1" dirty="0" smtClean="0"/>
          </a:p>
          <a:p>
            <a:r>
              <a:rPr lang="en-US" sz="1800" dirty="0" smtClean="0">
                <a:solidFill>
                  <a:prstClr val="black"/>
                </a:solidFill>
              </a:rPr>
              <a:t>Maria </a:t>
            </a:r>
            <a:r>
              <a:rPr lang="en-US" sz="1800" dirty="0" err="1">
                <a:solidFill>
                  <a:prstClr val="black"/>
                </a:solidFill>
              </a:rPr>
              <a:t>Concetta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Bruzzoniti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, </a:t>
            </a:r>
            <a:r>
              <a:rPr lang="en-US" sz="1800" dirty="0">
                <a:solidFill>
                  <a:prstClr val="black"/>
                </a:solidFill>
              </a:rPr>
              <a:t>Rosa Maria De Carlo </a:t>
            </a:r>
            <a:r>
              <a:rPr lang="en-US" sz="1800" dirty="0" smtClean="0">
                <a:solidFill>
                  <a:prstClr val="black"/>
                </a:solidFill>
              </a:rPr>
              <a:t>, </a:t>
            </a:r>
            <a:r>
              <a:rPr lang="en-US" sz="1800" dirty="0" err="1">
                <a:solidFill>
                  <a:prstClr val="black"/>
                </a:solidFill>
              </a:rPr>
              <a:t>Krisztian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Horvath, </a:t>
            </a:r>
            <a:r>
              <a:rPr lang="en-US" sz="1800" dirty="0">
                <a:solidFill>
                  <a:prstClr val="black"/>
                </a:solidFill>
              </a:rPr>
              <a:t>Daniela </a:t>
            </a:r>
            <a:r>
              <a:rPr lang="en-US" sz="1800" dirty="0" err="1" smtClean="0">
                <a:solidFill>
                  <a:prstClr val="black"/>
                </a:solidFill>
              </a:rPr>
              <a:t>Perrachon</a:t>
            </a:r>
            <a:r>
              <a:rPr lang="en-US" sz="1800" dirty="0" smtClean="0">
                <a:solidFill>
                  <a:prstClr val="black"/>
                </a:solidFill>
              </a:rPr>
              <a:t>,</a:t>
            </a:r>
            <a:r>
              <a:rPr lang="el-GR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</a:rPr>
              <a:t>Ambra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Prelle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, Renata </a:t>
            </a:r>
            <a:r>
              <a:rPr lang="en-US" sz="1800" dirty="0" err="1" smtClean="0">
                <a:solidFill>
                  <a:prstClr val="black"/>
                </a:solidFill>
              </a:rPr>
              <a:t>T</a:t>
            </a:r>
            <a:r>
              <a:rPr lang="en-US" sz="1800" dirty="0" err="1">
                <a:solidFill>
                  <a:prstClr val="black"/>
                </a:solidFill>
              </a:rPr>
              <a:t>o</a:t>
            </a:r>
            <a:r>
              <a:rPr lang="en-US" sz="1800" dirty="0" err="1" smtClean="0">
                <a:solidFill>
                  <a:prstClr val="black"/>
                </a:solidFill>
              </a:rPr>
              <a:t>falvi</a:t>
            </a:r>
            <a:r>
              <a:rPr lang="en-US" sz="1800" dirty="0" smtClean="0">
                <a:solidFill>
                  <a:prstClr val="black"/>
                </a:solidFill>
              </a:rPr>
              <a:t> , </a:t>
            </a:r>
            <a:r>
              <a:rPr lang="en-US" sz="1800" dirty="0" err="1">
                <a:solidFill>
                  <a:prstClr val="black"/>
                </a:solidFill>
              </a:rPr>
              <a:t>Corrado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Sarzanini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, Peter </a:t>
            </a:r>
            <a:r>
              <a:rPr lang="en-US" sz="1800" dirty="0" err="1" smtClean="0">
                <a:solidFill>
                  <a:prstClr val="black"/>
                </a:solidFill>
              </a:rPr>
              <a:t>Hajos</a:t>
            </a:r>
            <a:r>
              <a:rPr lang="en-US" sz="1800" dirty="0" smtClean="0">
                <a:solidFill>
                  <a:prstClr val="black"/>
                </a:solidFill>
              </a:rPr>
              <a:t>, </a:t>
            </a:r>
            <a:r>
              <a:rPr lang="en-US" sz="1800" dirty="0">
                <a:solidFill>
                  <a:prstClr val="black"/>
                </a:solidFill>
              </a:rPr>
              <a:t>High performance ion chromatography of </a:t>
            </a:r>
            <a:r>
              <a:rPr lang="en-US" sz="1800" dirty="0" err="1" smtClean="0">
                <a:solidFill>
                  <a:prstClr val="black"/>
                </a:solidFill>
              </a:rPr>
              <a:t>haloacetic</a:t>
            </a:r>
            <a:r>
              <a:rPr lang="en-US" sz="1800" dirty="0" smtClean="0">
                <a:solidFill>
                  <a:prstClr val="black"/>
                </a:solidFill>
              </a:rPr>
              <a:t> acids </a:t>
            </a:r>
            <a:r>
              <a:rPr lang="en-US" sz="1800" dirty="0">
                <a:solidFill>
                  <a:prstClr val="black"/>
                </a:solidFill>
              </a:rPr>
              <a:t>on macrocyclic </a:t>
            </a:r>
            <a:r>
              <a:rPr lang="en-US" sz="1800" dirty="0" err="1">
                <a:solidFill>
                  <a:prstClr val="black"/>
                </a:solidFill>
              </a:rPr>
              <a:t>cryptand</a:t>
            </a:r>
            <a:r>
              <a:rPr lang="en-US" sz="1800" dirty="0">
                <a:solidFill>
                  <a:prstClr val="black"/>
                </a:solidFill>
              </a:rPr>
              <a:t> anion </a:t>
            </a:r>
            <a:r>
              <a:rPr lang="en-US" sz="1800" dirty="0" smtClean="0">
                <a:solidFill>
                  <a:prstClr val="black"/>
                </a:solidFill>
              </a:rPr>
              <a:t>exchanger, </a:t>
            </a:r>
            <a:r>
              <a:rPr lang="en-US" sz="1800" i="1" dirty="0"/>
              <a:t>Journal of Chromatography A, 1187 (</a:t>
            </a:r>
            <a:r>
              <a:rPr lang="en-US" sz="1800" b="1" dirty="0"/>
              <a:t>2008</a:t>
            </a:r>
            <a:r>
              <a:rPr lang="en-US" sz="1800" i="1" dirty="0"/>
              <a:t>) 188–196</a:t>
            </a:r>
            <a:endParaRPr lang="el-GR" sz="1800" i="1" dirty="0">
              <a:solidFill>
                <a:prstClr val="black"/>
              </a:solidFill>
            </a:endParaRPr>
          </a:p>
          <a:p>
            <a:pPr lvl="0"/>
            <a:r>
              <a:rPr lang="en-US" sz="1800" dirty="0" smtClean="0">
                <a:solidFill>
                  <a:prstClr val="black"/>
                </a:solidFill>
                <a:hlinkClick r:id="rId2"/>
              </a:rPr>
              <a:t>http://www.nobelprize.org/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0"/>
            <a:endParaRPr lang="el-GR" sz="1800" dirty="0">
              <a:solidFill>
                <a:prstClr val="black"/>
              </a:solidFill>
            </a:endParaRPr>
          </a:p>
          <a:p>
            <a:pPr lvl="0"/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418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1002148"/>
            <a:ext cx="7173532" cy="4873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96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ΙΣΤΟΡΙΚΗ ΑΝΑΔΡΟΜΗ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720"/>
            <a:ext cx="10515600" cy="4351338"/>
          </a:xfrm>
        </p:spPr>
        <p:txBody>
          <a:bodyPr/>
          <a:lstStyle/>
          <a:p>
            <a:r>
              <a:rPr lang="en-US" dirty="0" smtClean="0"/>
              <a:t>1987 Nobel Prize in Chemistry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2" descr="Donald J. C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98" y="2498500"/>
            <a:ext cx="1986298" cy="28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ean-Marie Le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69" y="2498500"/>
            <a:ext cx="1986298" cy="28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harles J. Peder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40" y="2501219"/>
            <a:ext cx="1984375" cy="280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5298" y="5422005"/>
            <a:ext cx="1892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Donald James </a:t>
            </a:r>
            <a:r>
              <a:rPr lang="en-US" sz="1400" b="1" dirty="0" smtClean="0">
                <a:latin typeface="+mj-lt"/>
              </a:rPr>
              <a:t>Cram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smtClean="0">
                <a:latin typeface="+mj-lt"/>
              </a:rPr>
              <a:t>   </a:t>
            </a:r>
            <a:r>
              <a:rPr lang="en-US" sz="1400" dirty="0">
                <a:latin typeface="+mj-lt"/>
              </a:rPr>
              <a:t>Du Pont, Wilmington, Delaware, USA</a:t>
            </a:r>
            <a:r>
              <a:rPr lang="en-US" sz="1400" b="1" dirty="0">
                <a:latin typeface="+mj-lt"/>
              </a:rPr>
              <a:t> </a:t>
            </a:r>
          </a:p>
          <a:p>
            <a:pPr algn="ctr"/>
            <a:r>
              <a:rPr lang="en-US" sz="1400" dirty="0">
                <a:latin typeface="+mj-lt"/>
              </a:rPr>
              <a:t>1919 - 2001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6670" y="5422005"/>
            <a:ext cx="18921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Jean-Marie </a:t>
            </a:r>
            <a:r>
              <a:rPr lang="en-US" sz="1400" b="1" dirty="0" smtClean="0">
                <a:latin typeface="+mj-lt"/>
              </a:rPr>
              <a:t>Lehn </a:t>
            </a:r>
            <a:r>
              <a:rPr lang="en-US" sz="1400" dirty="0" smtClean="0">
                <a:latin typeface="+mj-lt"/>
              </a:rPr>
              <a:t>University </a:t>
            </a:r>
            <a:r>
              <a:rPr lang="en-US" sz="1400" dirty="0">
                <a:latin typeface="+mj-lt"/>
              </a:rPr>
              <a:t>Louis Pasteur, Strasbourg, and College de France, Paris, </a:t>
            </a:r>
            <a:r>
              <a:rPr lang="en-US" sz="1400" dirty="0" smtClean="0">
                <a:latin typeface="+mj-lt"/>
              </a:rPr>
              <a:t>France 1939-</a:t>
            </a:r>
            <a:endParaRPr lang="el-GR" sz="1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8040" y="5422005"/>
            <a:ext cx="21378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Charles J. </a:t>
            </a:r>
            <a:r>
              <a:rPr lang="en-US" sz="1400" b="1" dirty="0" smtClean="0">
                <a:latin typeface="+mj-lt"/>
              </a:rPr>
              <a:t>Pedersen </a:t>
            </a:r>
            <a:r>
              <a:rPr lang="en-US" sz="1400" dirty="0" smtClean="0">
                <a:latin typeface="+mj-lt"/>
              </a:rPr>
              <a:t>University </a:t>
            </a:r>
            <a:r>
              <a:rPr lang="en-US" sz="1400" dirty="0">
                <a:latin typeface="+mj-lt"/>
              </a:rPr>
              <a:t>of California, Los Angeles, USA,</a:t>
            </a:r>
            <a:endParaRPr lang="el-GR" sz="1400" dirty="0">
              <a:latin typeface="+mj-lt"/>
            </a:endParaRPr>
          </a:p>
          <a:p>
            <a:pPr algn="ctr"/>
            <a:r>
              <a:rPr lang="en-US" sz="1400" dirty="0">
                <a:latin typeface="+mj-lt"/>
              </a:rPr>
              <a:t>1904 – 1989</a:t>
            </a:r>
            <a:endParaRPr lang="el-GR" sz="1400" dirty="0">
              <a:latin typeface="+mj-lt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048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ΧΑΡΑΚΤΗΡΙΣΤΙΚΑ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Πολυκυκλικός και πολυδοντικός υποκαταστάτης</a:t>
            </a:r>
          </a:p>
          <a:p>
            <a:r>
              <a:rPr lang="el-GR" dirty="0" smtClean="0"/>
              <a:t>Τρισδιάστατα ανάλογα των </a:t>
            </a:r>
            <a:r>
              <a:rPr lang="en-US" dirty="0" smtClean="0"/>
              <a:t>crown-ethers (</a:t>
            </a:r>
            <a:r>
              <a:rPr lang="el-GR" dirty="0" smtClean="0"/>
              <a:t>παρουσία ατόμων Ν)</a:t>
            </a:r>
            <a:endParaRPr lang="en-US" dirty="0" smtClean="0"/>
          </a:p>
          <a:p>
            <a:r>
              <a:rPr lang="el-GR" dirty="0" smtClean="0"/>
              <a:t>Περιέχει κοιλότητα (δομή κρύπτης) στην οποία φιλοξενούν ουδέτερα μόρια και ιόντα</a:t>
            </a:r>
          </a:p>
          <a:p>
            <a:r>
              <a:rPr lang="el-GR" dirty="0" smtClean="0"/>
              <a:t>Μεγάλη ικανότητα </a:t>
            </a:r>
            <a:r>
              <a:rPr lang="el-GR" dirty="0" err="1" smtClean="0"/>
              <a:t>συμπλοκοποίησης</a:t>
            </a:r>
            <a:r>
              <a:rPr lang="en-US" dirty="0" smtClean="0"/>
              <a:t> (</a:t>
            </a:r>
            <a:r>
              <a:rPr lang="en-US" dirty="0" err="1" smtClean="0"/>
              <a:t>cryptates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050" name="Picture 2" descr="Αποτέλεσμα εικόνας για crown ether and crypt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3" y="4346035"/>
            <a:ext cx="7335960" cy="21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0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ΚΑΤΗΓΟΡΙΕΣ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Κ</a:t>
            </a:r>
            <a:r>
              <a:rPr lang="en-US" dirty="0" err="1" smtClean="0"/>
              <a:t>atapinands</a:t>
            </a:r>
            <a:r>
              <a:rPr lang="en-US" dirty="0" smtClean="0"/>
              <a:t> (1968)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471" y="2781838"/>
            <a:ext cx="8766329" cy="28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4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Aza </a:t>
            </a:r>
            <a:r>
              <a:rPr lang="en-US" dirty="0" err="1" smtClean="0"/>
              <a:t>Cryptands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l-GR" dirty="0" err="1" smtClean="0"/>
              <a:t>ριτοταγές</a:t>
            </a:r>
            <a:r>
              <a:rPr lang="el-GR" dirty="0" smtClean="0"/>
              <a:t> άτομο Ν</a:t>
            </a:r>
          </a:p>
          <a:p>
            <a:r>
              <a:rPr lang="el-GR" dirty="0" smtClean="0"/>
              <a:t>Εξάρτηση από το </a:t>
            </a:r>
            <a:r>
              <a:rPr lang="en-US" dirty="0" smtClean="0"/>
              <a:t>pH</a:t>
            </a:r>
          </a:p>
          <a:p>
            <a:r>
              <a:rPr lang="en-US" dirty="0" smtClean="0"/>
              <a:t>A</a:t>
            </a:r>
            <a:r>
              <a:rPr lang="el-GR" dirty="0" err="1" smtClean="0"/>
              <a:t>λειφατικά</a:t>
            </a:r>
            <a:r>
              <a:rPr lang="el-GR" dirty="0" smtClean="0"/>
              <a:t> ή περιέχουν και αρωματικές και </a:t>
            </a:r>
            <a:r>
              <a:rPr lang="el-GR" dirty="0" err="1" smtClean="0"/>
              <a:t>ετεροκυκλικές</a:t>
            </a:r>
            <a:r>
              <a:rPr lang="el-GR" dirty="0" smtClean="0"/>
              <a:t> ομάδες</a:t>
            </a:r>
            <a:endParaRPr lang="el-G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6303"/>
          <a:stretch/>
        </p:blipFill>
        <p:spPr>
          <a:xfrm>
            <a:off x="309093" y="3888305"/>
            <a:ext cx="4301543" cy="28602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b="4613"/>
          <a:stretch/>
        </p:blipFill>
        <p:spPr>
          <a:xfrm>
            <a:off x="6452315" y="3888305"/>
            <a:ext cx="4901485" cy="28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Cryptands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l-GR" dirty="0" err="1" smtClean="0"/>
              <a:t>αμίνη</a:t>
            </a:r>
            <a:r>
              <a:rPr lang="el-GR" dirty="0" smtClean="0"/>
              <a:t> ως γεφυρωτικό υποκαταστάτη</a:t>
            </a:r>
          </a:p>
          <a:p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2231" y="2631472"/>
            <a:ext cx="5577351" cy="368042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79255" y="2631473"/>
            <a:ext cx="4756430" cy="36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Cryptands</a:t>
            </a:r>
            <a:r>
              <a:rPr lang="en-US" dirty="0" smtClean="0"/>
              <a:t> </a:t>
            </a:r>
            <a:r>
              <a:rPr lang="el-GR" dirty="0" smtClean="0"/>
              <a:t>με άλλους γεφυρωτικούς υποκαταστάτες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485622"/>
            <a:ext cx="4287592" cy="412123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16931"/>
          <a:stretch/>
        </p:blipFill>
        <p:spPr>
          <a:xfrm>
            <a:off x="6246254" y="2524288"/>
            <a:ext cx="5203685" cy="408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4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ΣΥΝΘΕΣΗ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Χρονοβόρα διαδικασία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Μηχανισμός πολλών σταδίων</a:t>
            </a:r>
          </a:p>
          <a:p>
            <a:endParaRPr lang="el-GR" dirty="0" smtClean="0"/>
          </a:p>
          <a:p>
            <a:r>
              <a:rPr lang="el-GR" dirty="0" smtClean="0"/>
              <a:t>Κρίσιμο βήμα αναγωγής του κυκλικού </a:t>
            </a:r>
            <a:r>
              <a:rPr lang="el-GR" dirty="0" err="1" smtClean="0"/>
              <a:t>διαμιδίου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2 τεχνικές: </a:t>
            </a:r>
            <a:r>
              <a:rPr lang="en-US" dirty="0" smtClean="0"/>
              <a:t>High Dilution technique </a:t>
            </a:r>
            <a:r>
              <a:rPr lang="el-GR" dirty="0" smtClean="0"/>
              <a:t>και </a:t>
            </a:r>
            <a:r>
              <a:rPr lang="en-US" dirty="0" smtClean="0"/>
              <a:t>High Pressure technique</a:t>
            </a:r>
          </a:p>
          <a:p>
            <a:endParaRPr lang="en-US" dirty="0"/>
          </a:p>
          <a:p>
            <a:r>
              <a:rPr lang="en-US" dirty="0" smtClean="0"/>
              <a:t>H </a:t>
            </a:r>
            <a:r>
              <a:rPr lang="el-GR" dirty="0" smtClean="0"/>
              <a:t>μεγάλη πίεση επιταχύνει το ρυθμό της αντίδρασης  και οδηγεί σε πολύ μεγαλύτερες αποδόσεις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36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ΣΥΝΘΕΣΗ</a:t>
            </a:r>
            <a:endParaRPr lang="el-G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60" y="1262131"/>
            <a:ext cx="8178085" cy="55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4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426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Cryptands</vt:lpstr>
      <vt:lpstr>ΙΣΤΟΡΙΚΗ ΑΝΑΔΡΟΜΗ</vt:lpstr>
      <vt:lpstr>ΧΑΡΑΚΤΗΡΙΣΤΙΚΑ</vt:lpstr>
      <vt:lpstr>ΚΑΤΗΓΟΡΙΕΣ</vt:lpstr>
      <vt:lpstr>PowerPoint Presentation</vt:lpstr>
      <vt:lpstr>PowerPoint Presentation</vt:lpstr>
      <vt:lpstr>PowerPoint Presentation</vt:lpstr>
      <vt:lpstr>ΣΥΝΘΕΣΗ</vt:lpstr>
      <vt:lpstr>ΣΥΝΘΕΣΗ</vt:lpstr>
      <vt:lpstr>ΕΦΑΡΜΟΓΕΣ</vt:lpstr>
      <vt:lpstr>PowerPoint Presentation</vt:lpstr>
      <vt:lpstr>PowerPoint Presentation</vt:lpstr>
      <vt:lpstr>ΒΙΒΛΙΟΓΡΑΦΙΑ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Cryptands</dc:title>
  <dc:creator>Nikos Fragkoulis</dc:creator>
  <cp:lastModifiedBy>Nikos Fragkoulis</cp:lastModifiedBy>
  <cp:revision>29</cp:revision>
  <dcterms:created xsi:type="dcterms:W3CDTF">2017-05-27T21:52:38Z</dcterms:created>
  <dcterms:modified xsi:type="dcterms:W3CDTF">2017-05-29T10:38:22Z</dcterms:modified>
</cp:coreProperties>
</file>